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77" r:id="rId7"/>
    <p:sldId id="281" r:id="rId8"/>
    <p:sldId id="263" r:id="rId9"/>
    <p:sldId id="275" r:id="rId10"/>
    <p:sldId id="293" r:id="rId11"/>
    <p:sldId id="294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FF"/>
    <a:srgbClr val="FF9900"/>
    <a:srgbClr val="EE711C"/>
    <a:srgbClr val="FFFF00"/>
    <a:srgbClr val="CC3300"/>
    <a:srgbClr val="66FF66"/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30" autoAdjust="0"/>
  </p:normalViewPr>
  <p:slideViewPr>
    <p:cSldViewPr showGuides="1"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-183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844578D-3248-4EC4-9CC8-62D338A68FCF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737500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6860419-48E1-45F3-8A93-EA5F34272EA2}" type="slidenum">
              <a:rPr lang="pt-BR" altLang="ru-RU">
                <a:latin typeface="Arial" panose="020B0604020202020204" pitchFamily="34" charset="0"/>
              </a:rPr>
              <a:pPr eaLnBrk="1" hangingPunct="1"/>
              <a:t>1</a:t>
            </a:fld>
            <a:endParaRPr lang="pt-BR" altLang="ru-RU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422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509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509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5F55D-6AC8-4B0E-994D-6F709CC52E69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381012420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63706-1CD6-41B8-BF91-96B1BB3DAAA8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191962243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339A2-9FA1-449E-B47F-A151C0D9AC4A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3440713165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73155-7E30-4FA8-B667-7B439B8503C0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1479581550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695F1-5411-49A5-A8FD-17DAF34FD81E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17229943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918D6-A2DF-4079-8F05-184145847C36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395978095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87122-597A-485B-AC2E-49663D8E3678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304779135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F2869-8F98-4A70-8DAC-53292DF93067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1100370916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6175E-F436-43C2-93EB-E5C413535A92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163386504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951BB-CD14-48AB-BB63-AB8C8680C62B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299993830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24F3B-7C23-41E0-ADC0-4BC70BF0B2DA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243091748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73236-708E-424D-AD61-2444C643D33D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283707313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93FD0-9283-430C-926E-15314FC2FB77}" type="slidenum">
              <a:rPr lang="pt-BR" altLang="ru-RU"/>
              <a:pPr/>
              <a:t>‹#›</a:t>
            </a:fld>
            <a:endParaRPr lang="pt-BR" altLang="ru-RU"/>
          </a:p>
        </p:txBody>
      </p:sp>
    </p:spTree>
    <p:extLst>
      <p:ext uri="{BB962C8B-B14F-4D97-AF65-F5344CB8AC3E}">
        <p14:creationId xmlns:p14="http://schemas.microsoft.com/office/powerpoint/2010/main" xmlns="" val="96445249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403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4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5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5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  <p:sp>
          <p:nvSpPr>
            <p:cNvPr id="4405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5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5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5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5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5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5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5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6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6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6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406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6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6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6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4406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  <p:sp>
          <p:nvSpPr>
            <p:cNvPr id="4406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4407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407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407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7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7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45936E3-F437-4D9E-803F-4E7F9FFA7F99}" type="slidenum">
              <a:rPr lang="pt-BR" altLang="ru-RU"/>
              <a:pPr/>
              <a:t>‹#›</a:t>
            </a:fld>
            <a:endParaRPr lang="pt-BR" altLang="ru-RU"/>
          </a:p>
        </p:txBody>
      </p:sp>
      <p:sp>
        <p:nvSpPr>
          <p:cNvPr id="4407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K&#225;tia\Desktop\conditionals\25480__FreqMan__old_telephone_bell_british_version_.wav" TargetMode="Externa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8229600" cy="381635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b="1" dirty="0" smtClean="0">
                <a:latin typeface="Antique Olive" pitchFamily="34" charset="0"/>
              </a:rPr>
              <a:t>Conditionals</a:t>
            </a:r>
            <a:r>
              <a:rPr lang="en-US" sz="7200" b="1" dirty="0" smtClean="0">
                <a:latin typeface="Antique Olive" pitchFamily="34" charset="0"/>
              </a:rPr>
              <a:t/>
            </a:r>
            <a:br>
              <a:rPr lang="en-US" sz="7200" b="1" dirty="0" smtClean="0">
                <a:latin typeface="Antique Olive" pitchFamily="34" charset="0"/>
              </a:rPr>
            </a:br>
            <a:endParaRPr lang="en-US" sz="7200" b="1" dirty="0" smtClean="0">
              <a:latin typeface="Antique Olive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86200"/>
            <a:ext cx="8534400" cy="1752600"/>
          </a:xfrm>
        </p:spPr>
        <p:txBody>
          <a:bodyPr/>
          <a:lstStyle/>
          <a:p>
            <a:pPr eaLnBrk="1" hangingPunct="1">
              <a:defRPr/>
            </a:pPr>
            <a:endParaRPr lang="en-US" sz="4000" b="1" dirty="0" smtClean="0">
              <a:solidFill>
                <a:srgbClr val="FF9900"/>
              </a:solidFill>
              <a:latin typeface="Antique Olive" pitchFamily="34" charset="0"/>
            </a:endParaRPr>
          </a:p>
          <a:p>
            <a:pPr eaLnBrk="1" hangingPunct="1">
              <a:defRPr/>
            </a:pPr>
            <a:endParaRPr lang="en-US" sz="40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xit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10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>
                <a:solidFill>
                  <a:srgbClr val="FF0000"/>
                </a:solidFill>
                <a:latin typeface="Antique Olive" pitchFamily="34" charset="0"/>
              </a:rPr>
              <a:t>Second Conditional </a:t>
            </a:r>
            <a:r>
              <a:rPr lang="en-US" dirty="0" smtClean="0">
                <a:latin typeface="Antique Olive" pitchFamily="34" charset="0"/>
              </a:rPr>
              <a:t>form: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875" y="1214438"/>
            <a:ext cx="9001125" cy="535781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latin typeface="Antique Olive" pitchFamily="34" charset="0"/>
              </a:rPr>
              <a:t>if clause - </a:t>
            </a:r>
            <a:r>
              <a:rPr lang="en-US" sz="2800" dirty="0" smtClean="0">
                <a:solidFill>
                  <a:srgbClr val="FFFF00"/>
                </a:solidFill>
                <a:latin typeface="Antique Olive" pitchFamily="34" charset="0"/>
              </a:rPr>
              <a:t>past simple </a:t>
            </a:r>
            <a:r>
              <a:rPr lang="en-US" sz="2800" dirty="0" smtClean="0">
                <a:latin typeface="Antique Olive" pitchFamily="34" charset="0"/>
              </a:rPr>
              <a:t>+ </a:t>
            </a:r>
            <a:r>
              <a:rPr lang="en-US" sz="2800" dirty="0" smtClean="0">
                <a:solidFill>
                  <a:srgbClr val="FFFF00"/>
                </a:solidFill>
                <a:latin typeface="Antique Olive" pitchFamily="34" charset="0"/>
              </a:rPr>
              <a:t>would/could/might + infinitive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Now you do it!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1. I am not in your position. I can’t do it.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9900"/>
                </a:solidFill>
              </a:rPr>
              <a:t>If I were</a:t>
            </a:r>
            <a:r>
              <a:rPr lang="en-US" sz="2400" dirty="0" smtClean="0"/>
              <a:t> in your position, I </a:t>
            </a:r>
            <a:r>
              <a:rPr lang="en-US" sz="2400" dirty="0" smtClean="0">
                <a:solidFill>
                  <a:srgbClr val="FF9900"/>
                </a:solidFill>
              </a:rPr>
              <a:t>could do</a:t>
            </a:r>
            <a:r>
              <a:rPr lang="en-US" sz="2400" dirty="0" smtClean="0"/>
              <a:t> it.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2. I am fit. I will go climbing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9900"/>
                </a:solidFill>
              </a:rPr>
              <a:t>If I were (was)</a:t>
            </a:r>
            <a:r>
              <a:rPr lang="en-US" sz="2400" dirty="0" smtClean="0"/>
              <a:t> fit, I </a:t>
            </a:r>
            <a:r>
              <a:rPr lang="en-US" sz="2400" dirty="0" smtClean="0">
                <a:solidFill>
                  <a:srgbClr val="FF9900"/>
                </a:solidFill>
              </a:rPr>
              <a:t>wouldn’t go</a:t>
            </a:r>
            <a:r>
              <a:rPr lang="en-US" sz="2400" dirty="0" smtClean="0"/>
              <a:t> climbing.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3. I am in a hurry. I won't stay to dinner.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9900"/>
                </a:solidFill>
              </a:rPr>
              <a:t>If I weren’t (wasn’t)</a:t>
            </a:r>
            <a:r>
              <a:rPr lang="en-US" sz="2400" dirty="0" smtClean="0"/>
              <a:t> in a hurry, I </a:t>
            </a:r>
            <a:r>
              <a:rPr lang="en-US" sz="2400" dirty="0" smtClean="0">
                <a:solidFill>
                  <a:srgbClr val="FF9900"/>
                </a:solidFill>
              </a:rPr>
              <a:t>would stay</a:t>
            </a:r>
            <a:r>
              <a:rPr lang="en-US" sz="2400" dirty="0" smtClean="0"/>
              <a:t> to dinner.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4. He's not a millionaire. He won't buy you a palace.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9900"/>
                </a:solidFill>
              </a:rPr>
              <a:t>If he were (was)</a:t>
            </a:r>
            <a:r>
              <a:rPr lang="en-US" sz="2400" dirty="0" smtClean="0"/>
              <a:t> a millionaire, he </a:t>
            </a:r>
            <a:r>
              <a:rPr lang="en-US" sz="2400" dirty="0" smtClean="0">
                <a:solidFill>
                  <a:srgbClr val="FF9900"/>
                </a:solidFill>
              </a:rPr>
              <a:t>would buy</a:t>
            </a:r>
            <a:r>
              <a:rPr lang="en-US" sz="2400" dirty="0" smtClean="0"/>
              <a:t> a palace.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5. The weather isn't sunny. We won't stay indoors.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9900"/>
                </a:solidFill>
              </a:rPr>
              <a:t>If the weather were (was)</a:t>
            </a:r>
            <a:r>
              <a:rPr lang="en-US" sz="2400" dirty="0" smtClean="0"/>
              <a:t> sunny, we </a:t>
            </a:r>
            <a:r>
              <a:rPr lang="en-US" sz="2400" dirty="0" smtClean="0">
                <a:solidFill>
                  <a:srgbClr val="FF9900"/>
                </a:solidFill>
              </a:rPr>
              <a:t>would stay</a:t>
            </a:r>
            <a:r>
              <a:rPr lang="en-US" sz="2400" dirty="0" smtClean="0"/>
              <a:t> indoors.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</a:t>
            </a:r>
            <a:endParaRPr lang="pt-BR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FF3300"/>
                </a:solidFill>
                <a:latin typeface="Antique Olive" pitchFamily="34" charset="0"/>
              </a:rPr>
              <a:t>The Third Conditional</a:t>
            </a:r>
            <a:endParaRPr lang="pt-BR" dirty="0"/>
          </a:p>
        </p:txBody>
      </p:sp>
      <p:pic>
        <p:nvPicPr>
          <p:cNvPr id="4" name="Picture 7" descr="00000072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57188" y="1214438"/>
            <a:ext cx="2928937" cy="23177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3929063" y="2000250"/>
            <a:ext cx="52149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3200"/>
              <a:t>If Bart </a:t>
            </a:r>
            <a:r>
              <a:rPr lang="en-US" altLang="ru-RU" sz="3200">
                <a:solidFill>
                  <a:srgbClr val="00FFFF"/>
                </a:solidFill>
              </a:rPr>
              <a:t>had studied</a:t>
            </a:r>
            <a:r>
              <a:rPr lang="en-US" altLang="ru-RU" sz="3200"/>
              <a:t>,</a:t>
            </a:r>
          </a:p>
          <a:p>
            <a:pPr algn="just" eaLnBrk="1" hangingPunct="1"/>
            <a:r>
              <a:rPr lang="en-US" altLang="ru-RU" sz="3200"/>
              <a:t>he </a:t>
            </a:r>
            <a:r>
              <a:rPr lang="en-US" altLang="ru-RU" sz="3200">
                <a:solidFill>
                  <a:srgbClr val="00FFFF"/>
                </a:solidFill>
              </a:rPr>
              <a:t>wouldn’t have failed</a:t>
            </a:r>
            <a:r>
              <a:rPr lang="en-US" altLang="ru-RU" sz="3200"/>
              <a:t>.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57188" y="3500438"/>
            <a:ext cx="8786812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pt-BR" altLang="ru-RU" sz="2000"/>
              <a:t>Use: </a:t>
            </a:r>
          </a:p>
          <a:p>
            <a:pPr algn="just" eaLnBrk="1" hangingPunct="1"/>
            <a:r>
              <a:rPr lang="en-US" altLang="ru-RU" sz="2000"/>
              <a:t>1. to talk about things in the </a:t>
            </a:r>
            <a:r>
              <a:rPr lang="en-US" altLang="ru-RU" sz="2000">
                <a:solidFill>
                  <a:srgbClr val="FF3300"/>
                </a:solidFill>
              </a:rPr>
              <a:t>past</a:t>
            </a:r>
            <a:r>
              <a:rPr lang="en-US" altLang="ru-RU" sz="2000"/>
              <a:t> </a:t>
            </a:r>
            <a:r>
              <a:rPr lang="en-US" altLang="ru-RU" sz="2000">
                <a:solidFill>
                  <a:srgbClr val="FF3300"/>
                </a:solidFill>
              </a:rPr>
              <a:t>happening differently </a:t>
            </a:r>
            <a:r>
              <a:rPr lang="en-US" altLang="ru-RU" sz="2000"/>
              <a:t>from the way they really happened. This sometimes means criticizing people or pointing out their mistakes.</a:t>
            </a:r>
          </a:p>
          <a:p>
            <a:pPr eaLnBrk="1" hangingPunct="1"/>
            <a:r>
              <a:rPr lang="en-US" altLang="ru-RU" sz="2000"/>
              <a:t>If you'</a:t>
            </a:r>
            <a:r>
              <a:rPr lang="en-US" altLang="ru-RU" sz="2000">
                <a:solidFill>
                  <a:srgbClr val="00FFFF"/>
                </a:solidFill>
              </a:rPr>
              <a:t>d been</a:t>
            </a:r>
            <a:r>
              <a:rPr lang="en-US" altLang="ru-RU" sz="2000"/>
              <a:t> a bit more careful, you </a:t>
            </a:r>
            <a:r>
              <a:rPr lang="en-US" altLang="ru-RU" sz="2000">
                <a:solidFill>
                  <a:srgbClr val="00FFFF"/>
                </a:solidFill>
              </a:rPr>
              <a:t>wouldn't have cut </a:t>
            </a:r>
            <a:r>
              <a:rPr lang="en-US" altLang="ru-RU" sz="2000"/>
              <a:t>yourself.</a:t>
            </a:r>
          </a:p>
          <a:p>
            <a:pPr eaLnBrk="1" hangingPunct="1"/>
            <a:endParaRPr lang="en-US" altLang="ru-RU" sz="2000"/>
          </a:p>
          <a:p>
            <a:pPr eaLnBrk="1" hangingPunct="1"/>
            <a:r>
              <a:rPr lang="en-US" altLang="ru-RU" sz="2000"/>
              <a:t>2. to express </a:t>
            </a:r>
            <a:r>
              <a:rPr lang="en-US" altLang="ru-RU" sz="2000">
                <a:solidFill>
                  <a:srgbClr val="FF0000"/>
                </a:solidFill>
              </a:rPr>
              <a:t>regret about the past</a:t>
            </a:r>
            <a:r>
              <a:rPr lang="en-US" altLang="ru-RU" sz="2000"/>
              <a:t>.</a:t>
            </a:r>
          </a:p>
          <a:p>
            <a:pPr eaLnBrk="1" hangingPunct="1"/>
            <a:r>
              <a:rPr lang="en-US" altLang="ru-RU" sz="2000"/>
              <a:t>If I </a:t>
            </a:r>
            <a:r>
              <a:rPr lang="en-US" altLang="ru-RU" sz="2000">
                <a:solidFill>
                  <a:srgbClr val="00FFFF"/>
                </a:solidFill>
              </a:rPr>
              <a:t>hadn't fallen</a:t>
            </a:r>
            <a:r>
              <a:rPr lang="en-US" altLang="ru-RU" sz="2000"/>
              <a:t> ill and missed the interview, I </a:t>
            </a:r>
            <a:r>
              <a:rPr lang="en-US" altLang="ru-RU" sz="2000">
                <a:solidFill>
                  <a:srgbClr val="00FFFF"/>
                </a:solidFill>
              </a:rPr>
              <a:t>might have got</a:t>
            </a:r>
            <a:r>
              <a:rPr lang="en-US" altLang="ru-RU" sz="2000"/>
              <a:t> the job.</a:t>
            </a:r>
            <a:endParaRPr lang="pt-BR" altLang="ru-RU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3300"/>
                </a:solidFill>
                <a:latin typeface="Antique Olive" pitchFamily="34" charset="0"/>
              </a:rPr>
              <a:t>The Zero Conditional</a:t>
            </a:r>
          </a:p>
        </p:txBody>
      </p:sp>
      <p:pic>
        <p:nvPicPr>
          <p:cNvPr id="16387" name="Picture 24" descr="ring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11188" y="1628775"/>
            <a:ext cx="1728787" cy="10366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2771775" y="1700213"/>
            <a:ext cx="48529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2800" b="1"/>
              <a:t>If the telephone </a:t>
            </a:r>
            <a:r>
              <a:rPr lang="en-US" altLang="ru-RU" sz="2800" b="1">
                <a:solidFill>
                  <a:srgbClr val="FF0000"/>
                </a:solidFill>
              </a:rPr>
              <a:t>rings</a:t>
            </a:r>
            <a:r>
              <a:rPr lang="en-US" altLang="ru-RU" sz="2800" b="1"/>
              <a:t>, </a:t>
            </a:r>
          </a:p>
          <a:p>
            <a:pPr eaLnBrk="1" hangingPunct="1"/>
            <a:r>
              <a:rPr lang="en-US" altLang="ru-RU" sz="2800" b="1"/>
              <a:t>it</a:t>
            </a:r>
            <a:r>
              <a:rPr lang="en-US" altLang="ru-RU" sz="2800" b="1">
                <a:solidFill>
                  <a:srgbClr val="FF0000"/>
                </a:solidFill>
              </a:rPr>
              <a:t> makes</a:t>
            </a:r>
            <a:r>
              <a:rPr lang="en-US" altLang="ru-RU" sz="2800" b="1"/>
              <a:t> a noise!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57188" y="3929063"/>
            <a:ext cx="56435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ru-RU" sz="2800" b="1"/>
              <a:t>Water </a:t>
            </a:r>
            <a:r>
              <a:rPr lang="en-US" altLang="ru-RU" sz="2800" b="1">
                <a:solidFill>
                  <a:srgbClr val="FF0000"/>
                </a:solidFill>
              </a:rPr>
              <a:t>evaporates</a:t>
            </a:r>
            <a:r>
              <a:rPr lang="en-US" altLang="ru-RU" sz="2800" b="1"/>
              <a:t> </a:t>
            </a:r>
          </a:p>
          <a:p>
            <a:pPr algn="ctr" eaLnBrk="1" hangingPunct="1"/>
            <a:r>
              <a:rPr lang="en-US" altLang="ru-RU" sz="2800" b="1"/>
              <a:t>if you </a:t>
            </a:r>
            <a:r>
              <a:rPr lang="en-US" altLang="ru-RU" sz="2800" b="1">
                <a:solidFill>
                  <a:srgbClr val="FF0000"/>
                </a:solidFill>
              </a:rPr>
              <a:t>boil</a:t>
            </a:r>
            <a:r>
              <a:rPr lang="en-US" altLang="ru-RU" sz="2800" b="1"/>
              <a:t> it.</a:t>
            </a:r>
          </a:p>
        </p:txBody>
      </p:sp>
      <p:pic>
        <p:nvPicPr>
          <p:cNvPr id="7" name="25480__FreqMan__old_telephone_bell_british_version_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29750" y="13573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 descr="boil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3563" y="3571875"/>
            <a:ext cx="22574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443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6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6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6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6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6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6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6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8218487" cy="11080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600" dirty="0" smtClean="0">
                <a:latin typeface="Antique Olive" pitchFamily="34" charset="0"/>
              </a:rPr>
              <a:t>	1. for </a:t>
            </a:r>
            <a:r>
              <a:rPr lang="en-US" sz="3600" dirty="0" smtClean="0">
                <a:solidFill>
                  <a:srgbClr val="FF9900"/>
                </a:solidFill>
                <a:latin typeface="Antique Olive" pitchFamily="34" charset="0"/>
              </a:rPr>
              <a:t>general truths</a:t>
            </a:r>
            <a:r>
              <a:rPr lang="en-US" sz="3600" dirty="0" smtClean="0">
                <a:latin typeface="Antique Olive" pitchFamily="34" charset="0"/>
              </a:rPr>
              <a:t/>
            </a:r>
            <a:br>
              <a:rPr lang="en-US" sz="3600" dirty="0" smtClean="0">
                <a:latin typeface="Antique Olive" pitchFamily="34" charset="0"/>
              </a:rPr>
            </a:br>
            <a:r>
              <a:rPr lang="en-US" sz="3600" dirty="0" smtClean="0">
                <a:latin typeface="Antique Olive" pitchFamily="34" charset="0"/>
              </a:rPr>
              <a:t>2. for </a:t>
            </a:r>
            <a:r>
              <a:rPr lang="en-US" sz="3600" dirty="0" smtClean="0">
                <a:solidFill>
                  <a:srgbClr val="FF9900"/>
                </a:solidFill>
                <a:latin typeface="Antique Olive" pitchFamily="34" charset="0"/>
              </a:rPr>
              <a:t>instructions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27088" y="549275"/>
            <a:ext cx="5514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Use </a:t>
            </a:r>
            <a:r>
              <a:rPr 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ZERO Conditional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:</a:t>
            </a:r>
            <a:endParaRPr lang="pt-BR" sz="4000" dirty="0">
              <a:effectLst>
                <a:outerShdw blurRad="38100" dist="38100" dir="2700000" algn="tl">
                  <a:srgbClr val="000000"/>
                </a:outerShdw>
              </a:effectLst>
              <a:latin typeface="Antique Olive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00063" y="3071813"/>
            <a:ext cx="5000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If the recorder</a:t>
            </a:r>
            <a:r>
              <a:rPr lang="en-US" sz="3600" dirty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 is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on, the green light </a:t>
            </a:r>
            <a:r>
              <a:rPr lang="en-US" sz="3600" dirty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appears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71500" y="4429125"/>
            <a:ext cx="50006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3200" b="1">
                <a:latin typeface="Antique Olive" pitchFamily="34" charset="0"/>
              </a:rPr>
              <a:t>If you </a:t>
            </a:r>
            <a:r>
              <a:rPr lang="en-US" altLang="ru-RU" sz="3200" b="1">
                <a:solidFill>
                  <a:srgbClr val="66FF66"/>
                </a:solidFill>
                <a:latin typeface="Antique Olive" pitchFamily="34" charset="0"/>
              </a:rPr>
              <a:t>have</a:t>
            </a:r>
            <a:r>
              <a:rPr lang="en-US" altLang="ru-RU" sz="3200" b="1">
                <a:latin typeface="Antique Olive" pitchFamily="34" charset="0"/>
              </a:rPr>
              <a:t> any problem, </a:t>
            </a:r>
            <a:r>
              <a:rPr lang="en-US" altLang="ru-RU" sz="3200" b="1">
                <a:solidFill>
                  <a:srgbClr val="66FF66"/>
                </a:solidFill>
                <a:latin typeface="Antique Olive" pitchFamily="34" charset="0"/>
              </a:rPr>
              <a:t>call </a:t>
            </a:r>
            <a:r>
              <a:rPr lang="en-US" altLang="ru-RU" sz="3200" b="1">
                <a:latin typeface="Antique Olive" pitchFamily="34" charset="0"/>
              </a:rPr>
              <a:t>our store.</a:t>
            </a:r>
          </a:p>
        </p:txBody>
      </p:sp>
      <p:pic>
        <p:nvPicPr>
          <p:cNvPr id="7" name="Imagem 6" descr="micro-camcorder-ani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714625"/>
            <a:ext cx="3214688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071813" y="2571750"/>
            <a:ext cx="38528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3600">
                <a:latin typeface="Antique Olive" pitchFamily="34" charset="0"/>
              </a:rPr>
              <a:t>If he </a:t>
            </a:r>
            <a:r>
              <a:rPr lang="en-US" altLang="ru-RU" sz="3600">
                <a:solidFill>
                  <a:srgbClr val="00FFFF"/>
                </a:solidFill>
                <a:latin typeface="Antique Olive" pitchFamily="34" charset="0"/>
              </a:rPr>
              <a:t>is</a:t>
            </a:r>
            <a:r>
              <a:rPr lang="en-US" altLang="ru-RU" sz="3600">
                <a:latin typeface="Antique Olive" pitchFamily="34" charset="0"/>
              </a:rPr>
              <a:t> angry,</a:t>
            </a:r>
          </a:p>
          <a:p>
            <a:pPr eaLnBrk="1" hangingPunct="1"/>
            <a:r>
              <a:rPr lang="en-US" altLang="ru-RU" sz="3600">
                <a:latin typeface="Antique Olive" pitchFamily="34" charset="0"/>
              </a:rPr>
              <a:t>his face </a:t>
            </a:r>
            <a:r>
              <a:rPr lang="en-US" altLang="ru-RU" sz="3600">
                <a:solidFill>
                  <a:srgbClr val="00FFFF"/>
                </a:solidFill>
                <a:latin typeface="Antique Olive" pitchFamily="34" charset="0"/>
              </a:rPr>
              <a:t>turns</a:t>
            </a:r>
            <a:r>
              <a:rPr lang="en-US" altLang="ru-RU" sz="3600">
                <a:latin typeface="Antique Olive" pitchFamily="34" charset="0"/>
              </a:rPr>
              <a:t> red!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28625" y="4929188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latin typeface="Antique Olive" pitchFamily="34" charset="0"/>
              </a:rPr>
              <a:t>If he </a:t>
            </a:r>
            <a:r>
              <a:rPr lang="en-US" altLang="ru-RU" sz="3600">
                <a:solidFill>
                  <a:srgbClr val="00FFFF"/>
                </a:solidFill>
                <a:latin typeface="Antique Olive" pitchFamily="34" charset="0"/>
              </a:rPr>
              <a:t>drinks </a:t>
            </a:r>
            <a:r>
              <a:rPr lang="en-US" altLang="ru-RU" sz="3600">
                <a:latin typeface="Antique Olive" pitchFamily="34" charset="0"/>
              </a:rPr>
              <a:t>too much coffee,</a:t>
            </a:r>
          </a:p>
          <a:p>
            <a:pPr algn="ctr" eaLnBrk="1" hangingPunct="1"/>
            <a:r>
              <a:rPr lang="en-US" altLang="ru-RU" sz="3600">
                <a:latin typeface="Antique Olive" pitchFamily="34" charset="0"/>
              </a:rPr>
              <a:t>he </a:t>
            </a:r>
            <a:r>
              <a:rPr lang="en-US" altLang="ru-RU" sz="3600">
                <a:solidFill>
                  <a:srgbClr val="00FFFF"/>
                </a:solidFill>
                <a:latin typeface="Antique Olive" pitchFamily="34" charset="0"/>
              </a:rPr>
              <a:t>doesn’t sleep</a:t>
            </a:r>
            <a:r>
              <a:rPr lang="en-US" altLang="ru-RU" sz="3600">
                <a:latin typeface="Antique Olive" pitchFamily="34" charset="0"/>
              </a:rPr>
              <a:t>.</a:t>
            </a:r>
          </a:p>
        </p:txBody>
      </p:sp>
      <p:pic>
        <p:nvPicPr>
          <p:cNvPr id="8208" name="Picture 16" descr="http://lua.weblog.com.pt/CAFFE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5125" y="3714750"/>
            <a:ext cx="2008188" cy="279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571625" y="214313"/>
            <a:ext cx="60848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4400">
                <a:solidFill>
                  <a:srgbClr val="FF0000"/>
                </a:solidFill>
                <a:latin typeface="Antique Olive" pitchFamily="34" charset="0"/>
              </a:rPr>
              <a:t>Zero Conditional </a:t>
            </a:r>
            <a:r>
              <a:rPr lang="en-US" altLang="ru-RU" sz="4400">
                <a:latin typeface="Antique Olive" pitchFamily="34" charset="0"/>
              </a:rPr>
              <a:t>form:</a:t>
            </a: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785813" y="1214438"/>
            <a:ext cx="7515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pt-BR" altLang="ru-RU" sz="2400">
                <a:latin typeface="Antique Olive" pitchFamily="34" charset="0"/>
              </a:rPr>
              <a:t>If clause – </a:t>
            </a:r>
            <a:r>
              <a:rPr lang="pt-BR" altLang="ru-RU" sz="2400">
                <a:solidFill>
                  <a:srgbClr val="FFFF00"/>
                </a:solidFill>
                <a:latin typeface="Antique Olive" pitchFamily="34" charset="0"/>
              </a:rPr>
              <a:t>PRESENT SIMPLE  </a:t>
            </a:r>
            <a:r>
              <a:rPr lang="pt-BR" altLang="ru-RU" sz="2400">
                <a:latin typeface="Antique Olive" pitchFamily="34" charset="0"/>
              </a:rPr>
              <a:t>+  </a:t>
            </a:r>
            <a:r>
              <a:rPr lang="pt-BR" altLang="ru-RU" sz="2400">
                <a:solidFill>
                  <a:srgbClr val="FFFF00"/>
                </a:solidFill>
                <a:latin typeface="Antique Olive" pitchFamily="34" charset="0"/>
              </a:rPr>
              <a:t>PRESENT SIMPLE</a:t>
            </a:r>
          </a:p>
        </p:txBody>
      </p:sp>
      <p:pic>
        <p:nvPicPr>
          <p:cNvPr id="8" name="Imagem 7" descr="angry_bos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57175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700" decel="100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build="allAtOnce" autoUpdateAnimBg="0"/>
      <p:bldP spid="8205" grpId="0" build="allAtOnce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643063" y="500063"/>
            <a:ext cx="58578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sz="4400" b="1" kern="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The First Conditional</a:t>
            </a:r>
          </a:p>
        </p:txBody>
      </p:sp>
      <p:pic>
        <p:nvPicPr>
          <p:cNvPr id="923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714500"/>
            <a:ext cx="57150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857625"/>
            <a:ext cx="57150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143250" y="4572000"/>
            <a:ext cx="5072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ru-RU" sz="3600">
                <a:latin typeface="Antique Olive" pitchFamily="34" charset="0"/>
              </a:rPr>
              <a:t>If Bart </a:t>
            </a:r>
            <a:r>
              <a:rPr lang="en-US" altLang="ru-RU" sz="3600">
                <a:solidFill>
                  <a:srgbClr val="00FFFF"/>
                </a:solidFill>
                <a:latin typeface="Antique Olive" pitchFamily="34" charset="0"/>
              </a:rPr>
              <a:t>studies</a:t>
            </a:r>
            <a:r>
              <a:rPr lang="en-US" altLang="ru-RU" sz="3600">
                <a:latin typeface="Antique Olive" pitchFamily="34" charset="0"/>
              </a:rPr>
              <a:t> harder,</a:t>
            </a:r>
          </a:p>
          <a:p>
            <a:pPr algn="ctr" eaLnBrk="1" hangingPunct="1"/>
            <a:r>
              <a:rPr lang="en-US" altLang="ru-RU" sz="3600">
                <a:latin typeface="Antique Olive" pitchFamily="34" charset="0"/>
              </a:rPr>
              <a:t>he </a:t>
            </a:r>
            <a:r>
              <a:rPr lang="en-US" altLang="ru-RU" sz="3600">
                <a:solidFill>
                  <a:srgbClr val="00FFFF"/>
                </a:solidFill>
                <a:latin typeface="Antique Olive" pitchFamily="34" charset="0"/>
              </a:rPr>
              <a:t>will pass</a:t>
            </a:r>
            <a:r>
              <a:rPr lang="en-US" altLang="ru-RU" sz="3600">
                <a:latin typeface="Antique Olive" pitchFamily="34" charset="0"/>
              </a:rPr>
              <a:t>.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00063" y="571500"/>
            <a:ext cx="5087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Use </a:t>
            </a:r>
            <a:r>
              <a:rPr 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First Conditional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:</a:t>
            </a:r>
            <a:endParaRPr lang="pt-BR" sz="4000" dirty="0">
              <a:effectLst>
                <a:outerShdw blurRad="38100" dist="38100" dir="2700000" algn="tl">
                  <a:srgbClr val="000000"/>
                </a:outerShdw>
              </a:effectLst>
              <a:latin typeface="Antique Olive" pitchFamily="34" charset="0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500063" y="1285875"/>
            <a:ext cx="77152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en-US" altLang="ru-RU" sz="3200"/>
              <a:t>To refer to the </a:t>
            </a:r>
            <a:r>
              <a:rPr lang="en-US" altLang="ru-RU" sz="3200" b="1">
                <a:solidFill>
                  <a:srgbClr val="FFFF00"/>
                </a:solidFill>
              </a:rPr>
              <a:t>future</a:t>
            </a:r>
            <a:r>
              <a:rPr lang="en-US" altLang="ru-RU" sz="3200"/>
              <a:t>. It is used when </a:t>
            </a:r>
            <a:r>
              <a:rPr lang="en-US" altLang="ru-RU" sz="3200" i="1" u="sng"/>
              <a:t>there is a possibility</a:t>
            </a:r>
            <a:r>
              <a:rPr lang="en-US" altLang="ru-RU" sz="3200"/>
              <a:t> that the if-event might happen. </a:t>
            </a:r>
            <a:endParaRPr lang="pt-BR" altLang="ru-RU" sz="3200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000125" y="3071813"/>
            <a:ext cx="7007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2800"/>
              <a:t>It’s a </a:t>
            </a:r>
            <a:r>
              <a:rPr lang="en-US" altLang="ru-RU" sz="2800">
                <a:solidFill>
                  <a:srgbClr val="FFFF00"/>
                </a:solidFill>
              </a:rPr>
              <a:t>PROBABLE/POSSIBLE</a:t>
            </a:r>
            <a:r>
              <a:rPr lang="en-US" altLang="ru-RU" sz="2800"/>
              <a:t> condition.</a:t>
            </a:r>
            <a:endParaRPr lang="pt-BR" altLang="ru-RU" sz="2800"/>
          </a:p>
        </p:txBody>
      </p:sp>
      <p:pic>
        <p:nvPicPr>
          <p:cNvPr id="11" name="Picture 17" descr="b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0" y="4000500"/>
            <a:ext cx="1928813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9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9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9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7" name="Picture 7" descr="garfield1008ifwi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813" y="2857500"/>
            <a:ext cx="77057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571625" y="214313"/>
            <a:ext cx="60848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4400">
                <a:solidFill>
                  <a:srgbClr val="FF0000"/>
                </a:solidFill>
                <a:latin typeface="Antique Olive" pitchFamily="34" charset="0"/>
              </a:rPr>
              <a:t>First Conditional </a:t>
            </a:r>
            <a:r>
              <a:rPr lang="en-US" altLang="ru-RU" sz="4400">
                <a:latin typeface="Antique Olive" pitchFamily="34" charset="0"/>
              </a:rPr>
              <a:t>form: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571500" y="1143000"/>
            <a:ext cx="7864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2400">
                <a:latin typeface="Antique Olive" pitchFamily="34" charset="0"/>
              </a:rPr>
              <a:t>If clause – </a:t>
            </a:r>
            <a:r>
              <a:rPr lang="en-US" altLang="ru-RU" sz="2400">
                <a:solidFill>
                  <a:srgbClr val="FFFF00"/>
                </a:solidFill>
                <a:latin typeface="Antique Olive" pitchFamily="34" charset="0"/>
              </a:rPr>
              <a:t>PRESENT SIMPLE  </a:t>
            </a:r>
            <a:r>
              <a:rPr lang="en-US" altLang="ru-RU" sz="2400">
                <a:latin typeface="Antique Olive" pitchFamily="34" charset="0"/>
              </a:rPr>
              <a:t>+ 	</a:t>
            </a:r>
            <a:r>
              <a:rPr lang="en-US" altLang="ru-RU" sz="2400">
                <a:solidFill>
                  <a:srgbClr val="FFFF00"/>
                </a:solidFill>
                <a:latin typeface="Antique Olive" pitchFamily="34" charset="0"/>
              </a:rPr>
              <a:t>FUTURE (WILL)</a:t>
            </a:r>
          </a:p>
          <a:p>
            <a:pPr eaLnBrk="1" hangingPunct="1"/>
            <a:r>
              <a:rPr lang="en-US" altLang="ru-RU" sz="2400">
                <a:solidFill>
                  <a:srgbClr val="FFFF00"/>
                </a:solidFill>
                <a:latin typeface="Antique Olive" pitchFamily="34" charset="0"/>
              </a:rPr>
              <a:t>					FUTURE (GOING TO)</a:t>
            </a:r>
          </a:p>
          <a:p>
            <a:pPr eaLnBrk="1" hangingPunct="1"/>
            <a:r>
              <a:rPr lang="en-US" altLang="ru-RU" sz="2400">
                <a:solidFill>
                  <a:srgbClr val="FFFF00"/>
                </a:solidFill>
                <a:latin typeface="Antique Olive" pitchFamily="34" charset="0"/>
              </a:rPr>
              <a:t>					 - for plans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28750" y="214313"/>
            <a:ext cx="6786563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sz="4400" b="1" kern="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The Second Conditional</a:t>
            </a: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1785938" y="3214688"/>
            <a:ext cx="5800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2400">
                <a:latin typeface="Antique Olive" pitchFamily="34" charset="0"/>
              </a:rPr>
              <a:t>Garfield doesn’t know what would be fun.</a:t>
            </a:r>
          </a:p>
        </p:txBody>
      </p:sp>
      <p:pic>
        <p:nvPicPr>
          <p:cNvPr id="11281" name="Picture 17" descr="garfield12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71563"/>
            <a:ext cx="7183438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18" descr="garfield03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86188"/>
            <a:ext cx="7183438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1785938" y="5929313"/>
            <a:ext cx="545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2400">
                <a:latin typeface="Antique Olive" pitchFamily="34" charset="0"/>
              </a:rPr>
              <a:t>Laziness COMES naturally to Garfield.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71500" y="500063"/>
            <a:ext cx="6283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Use </a:t>
            </a:r>
            <a:r>
              <a:rPr 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SECOND Conditional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ntique Olive" pitchFamily="34" charset="0"/>
              </a:rPr>
              <a:t>:</a:t>
            </a:r>
            <a:endParaRPr lang="pt-BR" sz="4000" dirty="0">
              <a:effectLst>
                <a:outerShdw blurRad="38100" dist="38100" dir="2700000" algn="tl">
                  <a:srgbClr val="000000"/>
                </a:outerShdw>
              </a:effectLst>
              <a:latin typeface="Antique Olive" pitchFamily="34" charset="0"/>
            </a:endParaRP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571500" y="1214438"/>
            <a:ext cx="8358188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ntique Olive" pitchFamily="34" charset="0"/>
              </a:rPr>
              <a:t>To refer to the </a:t>
            </a:r>
            <a:r>
              <a:rPr lang="en-US" altLang="ru-RU" sz="2800">
                <a:solidFill>
                  <a:srgbClr val="00FFFF"/>
                </a:solidFill>
                <a:latin typeface="Antique Olive" pitchFamily="34" charset="0"/>
              </a:rPr>
              <a:t>present </a:t>
            </a:r>
            <a:r>
              <a:rPr lang="en-US" altLang="ru-RU" sz="2800">
                <a:latin typeface="Antique Olive" pitchFamily="34" charset="0"/>
              </a:rPr>
              <a:t>or </a:t>
            </a:r>
            <a:r>
              <a:rPr lang="en-US" altLang="ru-RU" sz="2800">
                <a:solidFill>
                  <a:srgbClr val="00FFFF"/>
                </a:solidFill>
                <a:latin typeface="Antique Olive" pitchFamily="34" charset="0"/>
              </a:rPr>
              <a:t>future</a:t>
            </a:r>
            <a:r>
              <a:rPr lang="en-US" altLang="ru-RU" sz="2800">
                <a:latin typeface="Antique Olive" pitchFamily="34" charset="0"/>
              </a:rPr>
              <a:t>.</a:t>
            </a:r>
          </a:p>
          <a:p>
            <a:pPr eaLnBrk="1" hangingPunct="1"/>
            <a:endParaRPr lang="en-US" altLang="ru-RU" sz="2800">
              <a:latin typeface="Antique Olive" pitchFamily="34" charset="0"/>
            </a:endParaRPr>
          </a:p>
          <a:p>
            <a:pPr eaLnBrk="1" hangingPunct="1"/>
            <a:r>
              <a:rPr lang="en-US" altLang="ru-RU" sz="2800">
                <a:latin typeface="Antique Olive" pitchFamily="34" charset="0"/>
              </a:rPr>
              <a:t>1. </a:t>
            </a:r>
            <a:r>
              <a:rPr lang="en-US" altLang="ru-RU" sz="2800">
                <a:solidFill>
                  <a:srgbClr val="FFFF00"/>
                </a:solidFill>
                <a:latin typeface="Antique Olive" pitchFamily="34" charset="0"/>
              </a:rPr>
              <a:t>hypothetical</a:t>
            </a:r>
            <a:r>
              <a:rPr lang="en-US" altLang="ru-RU" sz="2800">
                <a:latin typeface="Antique Olive" pitchFamily="34" charset="0"/>
              </a:rPr>
              <a:t>:</a:t>
            </a:r>
          </a:p>
          <a:p>
            <a:pPr algn="just" eaLnBrk="1" hangingPunct="1"/>
            <a:r>
              <a:rPr lang="en-US" altLang="ru-RU" sz="2800">
                <a:latin typeface="Antique Olive" pitchFamily="34" charset="0"/>
              </a:rPr>
              <a:t>If I </a:t>
            </a:r>
            <a:r>
              <a:rPr lang="en-US" altLang="ru-RU" sz="2800">
                <a:solidFill>
                  <a:srgbClr val="FF9900"/>
                </a:solidFill>
                <a:latin typeface="Antique Olive" pitchFamily="34" charset="0"/>
              </a:rPr>
              <a:t>worked</a:t>
            </a:r>
            <a:r>
              <a:rPr lang="en-US" altLang="ru-RU" sz="2800">
                <a:latin typeface="Antique Olive" pitchFamily="34" charset="0"/>
              </a:rPr>
              <a:t> in that factory, I'</a:t>
            </a:r>
            <a:r>
              <a:rPr lang="en-US" altLang="ru-RU" sz="2800">
                <a:solidFill>
                  <a:srgbClr val="FF9900"/>
                </a:solidFill>
                <a:latin typeface="Antique Olive" pitchFamily="34" charset="0"/>
              </a:rPr>
              <a:t>d soon change</a:t>
            </a:r>
            <a:r>
              <a:rPr lang="en-US" altLang="ru-RU" sz="2800">
                <a:latin typeface="Antique Olive" pitchFamily="34" charset="0"/>
              </a:rPr>
              <a:t> things, (but I don't work in that factory)</a:t>
            </a:r>
          </a:p>
          <a:p>
            <a:pPr eaLnBrk="1" hangingPunct="1"/>
            <a:r>
              <a:rPr lang="en-US" altLang="ru-RU" sz="2800">
                <a:latin typeface="Antique Olive" pitchFamily="34" charset="0"/>
              </a:rPr>
              <a:t>If I </a:t>
            </a:r>
            <a:r>
              <a:rPr lang="en-US" altLang="ru-RU" sz="2800">
                <a:solidFill>
                  <a:srgbClr val="FF9900"/>
                </a:solidFill>
                <a:latin typeface="Antique Olive" pitchFamily="34" charset="0"/>
              </a:rPr>
              <a:t>spoke</a:t>
            </a:r>
            <a:r>
              <a:rPr lang="en-US" altLang="ru-RU" sz="2800">
                <a:latin typeface="Antique Olive" pitchFamily="34" charset="0"/>
              </a:rPr>
              <a:t> French, my job </a:t>
            </a:r>
            <a:r>
              <a:rPr lang="en-US" altLang="ru-RU" sz="2800">
                <a:solidFill>
                  <a:srgbClr val="FF9900"/>
                </a:solidFill>
                <a:latin typeface="Antique Olive" pitchFamily="34" charset="0"/>
              </a:rPr>
              <a:t>would be </a:t>
            </a:r>
            <a:r>
              <a:rPr lang="en-US" altLang="ru-RU" sz="2800">
                <a:latin typeface="Antique Olive" pitchFamily="34" charset="0"/>
              </a:rPr>
              <a:t>a lot easier, (but I don't speak French)</a:t>
            </a:r>
          </a:p>
          <a:p>
            <a:pPr eaLnBrk="1" hangingPunct="1"/>
            <a:endParaRPr lang="en-US" altLang="ru-RU" sz="2800">
              <a:latin typeface="Antique Olive" pitchFamily="34" charset="0"/>
            </a:endParaRPr>
          </a:p>
          <a:p>
            <a:pPr eaLnBrk="1" hangingPunct="1"/>
            <a:r>
              <a:rPr lang="en-US" altLang="ru-RU" sz="2800">
                <a:latin typeface="Antique Olive" pitchFamily="34" charset="0"/>
              </a:rPr>
              <a:t>2. </a:t>
            </a:r>
            <a:r>
              <a:rPr lang="en-US" altLang="ru-RU" sz="2800">
                <a:solidFill>
                  <a:srgbClr val="FFFF00"/>
                </a:solidFill>
                <a:latin typeface="Antique Olive" pitchFamily="34" charset="0"/>
              </a:rPr>
              <a:t>unlikely</a:t>
            </a:r>
            <a:r>
              <a:rPr lang="en-US" altLang="ru-RU" sz="2800">
                <a:latin typeface="Antique Olive" pitchFamily="34" charset="0"/>
              </a:rPr>
              <a:t>:</a:t>
            </a:r>
          </a:p>
          <a:p>
            <a:pPr eaLnBrk="1" hangingPunct="1"/>
            <a:r>
              <a:rPr lang="en-US" altLang="ru-RU" sz="2800">
                <a:latin typeface="Antique Olive" pitchFamily="34" charset="0"/>
              </a:rPr>
              <a:t>If she </a:t>
            </a:r>
            <a:r>
              <a:rPr lang="en-US" altLang="ru-RU" sz="2800">
                <a:solidFill>
                  <a:srgbClr val="FF9900"/>
                </a:solidFill>
                <a:latin typeface="Antique Olive" pitchFamily="34" charset="0"/>
              </a:rPr>
              <a:t>left </a:t>
            </a:r>
            <a:r>
              <a:rPr lang="en-US" altLang="ru-RU" sz="2800">
                <a:latin typeface="Antique Olive" pitchFamily="34" charset="0"/>
              </a:rPr>
              <a:t>her husband, she </a:t>
            </a:r>
            <a:r>
              <a:rPr lang="en-US" altLang="ru-RU" sz="2800">
                <a:solidFill>
                  <a:srgbClr val="FF9900"/>
                </a:solidFill>
                <a:latin typeface="Antique Olive" pitchFamily="34" charset="0"/>
              </a:rPr>
              <a:t>would/might be </a:t>
            </a:r>
            <a:r>
              <a:rPr lang="en-US" altLang="ru-RU" sz="2800">
                <a:latin typeface="Antique Olive" pitchFamily="34" charset="0"/>
              </a:rPr>
              <a:t>happier, (but I don't think she's going to leave her husband)</a:t>
            </a:r>
            <a:endParaRPr lang="pt-BR" altLang="ru-RU" sz="2800">
              <a:latin typeface="Antique Olive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Globo">
  <a:themeElements>
    <a:clrScheme name="Globo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o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o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2347</TotalTime>
  <Words>469</Words>
  <Application>Microsoft Office PowerPoint</Application>
  <PresentationFormat>Экран (4:3)</PresentationFormat>
  <Paragraphs>63</Paragraphs>
  <Slides>11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Globo</vt:lpstr>
      <vt:lpstr>Conditionals </vt:lpstr>
      <vt:lpstr>The Zero Conditional</vt:lpstr>
      <vt:lpstr>Слайд 3</vt:lpstr>
      <vt:lpstr>Слайд 4</vt:lpstr>
      <vt:lpstr>Слайд 5</vt:lpstr>
      <vt:lpstr>Слайд 6</vt:lpstr>
      <vt:lpstr>Слайд 7</vt:lpstr>
      <vt:lpstr>Слайд 8</vt:lpstr>
      <vt:lpstr> </vt:lpstr>
      <vt:lpstr>Second Conditional form:</vt:lpstr>
      <vt:lpstr>The Third Conditional</vt:lpstr>
    </vt:vector>
  </TitlesOfParts>
  <Company>English4All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Kátia Martins Pereira</dc:creator>
  <cp:lastModifiedBy>User</cp:lastModifiedBy>
  <cp:revision>196</cp:revision>
  <dcterms:created xsi:type="dcterms:W3CDTF">2003-09-17T18:37:50Z</dcterms:created>
  <dcterms:modified xsi:type="dcterms:W3CDTF">2016-01-27T04:00:30Z</dcterms:modified>
</cp:coreProperties>
</file>